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3"/>
    <p:restoredTop sz="94652"/>
  </p:normalViewPr>
  <p:slideViewPr>
    <p:cSldViewPr snapToGrid="0" snapToObjects="1">
      <p:cViewPr varScale="1">
        <p:scale>
          <a:sx n="137" d="100"/>
          <a:sy n="137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72E-AB1D-8444-8E0B-F43A6005B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8679" y="2514600"/>
            <a:ext cx="9255934" cy="2262781"/>
          </a:xfrm>
        </p:spPr>
        <p:txBody>
          <a:bodyPr/>
          <a:lstStyle/>
          <a:p>
            <a:r>
              <a:rPr lang="en-US" dirty="0"/>
              <a:t>Analysis of Religious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591BE-4D50-FC40-B8B9-D81B2B019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Ali Taheri</a:t>
            </a:r>
          </a:p>
        </p:txBody>
      </p:sp>
    </p:spTree>
    <p:extLst>
      <p:ext uri="{BB962C8B-B14F-4D97-AF65-F5344CB8AC3E}">
        <p14:creationId xmlns:p14="http://schemas.microsoft.com/office/powerpoint/2010/main" val="135428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0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EBF25-79B3-A24F-8DD7-0E4FCB0B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663" y="433299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Global Population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A8ECD-8C37-7646-AD9B-10461BDD4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5928" y="1995009"/>
            <a:ext cx="4363794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Christianity is the most popular religion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Population of all religions are increasing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People without religion are increasing too!</a:t>
            </a:r>
          </a:p>
          <a:p>
            <a:pPr>
              <a:buFont typeface="Wingdings 3" charset="2"/>
              <a:buChar char=""/>
            </a:pPr>
            <a:endParaRPr lang="en-US" sz="1600" dirty="0">
              <a:solidFill>
                <a:srgbClr val="000000"/>
              </a:solidFill>
            </a:endParaRPr>
          </a:p>
          <a:p>
            <a:pPr>
              <a:buFont typeface="Wingdings 3" charset="2"/>
              <a:buChar char=""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Is it because of increase in     world population?</a:t>
            </a:r>
          </a:p>
        </p:txBody>
      </p:sp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4230F56-927D-D44D-B1CD-C2CD7A659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722" y="1690001"/>
            <a:ext cx="5451627" cy="31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0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EBF25-79B3-A24F-8DD7-0E4FCB0B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539511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Global Percentages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A8ECD-8C37-7646-AD9B-10461BDD4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2023" y="1772816"/>
            <a:ext cx="4117737" cy="41243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700" dirty="0">
                <a:solidFill>
                  <a:schemeClr val="tx1"/>
                </a:solidFill>
              </a:rPr>
              <a:t>Islam is the most growing religion</a:t>
            </a:r>
            <a:r>
              <a:rPr lang="en-US" sz="1800" dirty="0"/>
              <a:t> </a:t>
            </a:r>
          </a:p>
          <a:p>
            <a:pPr>
              <a:buFont typeface="Wingdings 3" charset="2"/>
              <a:buChar char=""/>
            </a:pPr>
            <a:r>
              <a:rPr lang="en-US" sz="1700" dirty="0"/>
              <a:t>Christianity is the most steady one </a:t>
            </a:r>
            <a:endParaRPr lang="en-US" sz="1700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Adherence to Syncretism is more than Buddhism</a:t>
            </a:r>
          </a:p>
          <a:p>
            <a:pPr>
              <a:buFont typeface="Wingdings 3" charset="2"/>
              <a:buChar char=""/>
            </a:pPr>
            <a:r>
              <a:rPr lang="en-US" sz="1700" dirty="0"/>
              <a:t>Hinduism &gt; Buddhism</a:t>
            </a:r>
          </a:p>
          <a:p>
            <a:pPr>
              <a:buFont typeface="Wingdings 3" charset="2"/>
              <a:buChar char=""/>
            </a:pPr>
            <a:r>
              <a:rPr lang="en-US" dirty="0"/>
              <a:t> </a:t>
            </a:r>
            <a:r>
              <a:rPr lang="en-US" sz="1600" dirty="0">
                <a:solidFill>
                  <a:schemeClr val="tx1"/>
                </a:solidFill>
              </a:rPr>
              <a:t>Tendency to religions is not declining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pPr>
              <a:buFont typeface="Wingdings 3" charset="2"/>
              <a:buChar char=""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What about branches!?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70FAA-2F31-A143-A23B-5797F8606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2" y="1772817"/>
            <a:ext cx="5740379" cy="35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AB2C-C4C0-BF43-A39F-2C59C840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of Christianity and Islam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FDA93-525D-EE4A-A0C7-AD3510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838" y="1969475"/>
            <a:ext cx="3992732" cy="576262"/>
          </a:xfrm>
        </p:spPr>
        <p:txBody>
          <a:bodyPr/>
          <a:lstStyle/>
          <a:p>
            <a:r>
              <a:rPr lang="en-US" dirty="0"/>
              <a:t>Catholicism wins!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8C6FCD-D082-A449-A8E9-55852FC056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801" y="2715208"/>
            <a:ext cx="4935894" cy="288315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09484-C0A7-6541-8E82-F3B687C35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4270" y="1969475"/>
            <a:ext cx="5571362" cy="576262"/>
          </a:xfrm>
        </p:spPr>
        <p:txBody>
          <a:bodyPr/>
          <a:lstStyle/>
          <a:p>
            <a:r>
              <a:rPr lang="en-US" dirty="0"/>
              <a:t>Sunni wins but Shia is growing more!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67A5F5-533F-1A42-8159-BBA282C915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64695" y="2799184"/>
            <a:ext cx="5124159" cy="27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7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Regional  Analysis</a:t>
            </a:r>
          </a:p>
        </p:txBody>
      </p:sp>
    </p:spTree>
    <p:extLst>
      <p:ext uri="{BB962C8B-B14F-4D97-AF65-F5344CB8AC3E}">
        <p14:creationId xmlns:p14="http://schemas.microsoft.com/office/powerpoint/2010/main" val="123739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F1AE-F9C9-BC45-99BA-515FFBB3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8" y="624110"/>
            <a:ext cx="6290005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Regional Abrahamian Populations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57DC9-BCFE-884E-9723-490A8BEA1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rgbClr val="000000"/>
                </a:solidFill>
              </a:rPr>
              <a:t>Christianity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  Is rare in Middle East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  Big increase in Africa and Asia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  Stable in Europe!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rgbClr val="000000"/>
                </a:solidFill>
              </a:rPr>
              <a:t>Islam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Is rare in western countries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Tremendous increase in Africa, Asia and Middle East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rgbClr val="000000"/>
                </a:solidFill>
              </a:rPr>
              <a:t>Judaism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Declining in Europe after WW II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Growing in ME and West Hemisphere due to Israel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8" name="Content Placeholder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C3E4FA-44C0-9149-A7A9-17C0F9B9C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600200"/>
            <a:ext cx="5828543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8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4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5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F1AE-F9C9-BC45-99BA-515FFBB3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8" y="624110"/>
            <a:ext cx="6171541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Regional Abrahamian Percentages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57DC9-BCFE-884E-9723-490A8BEA1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55" y="2133600"/>
            <a:ext cx="4227957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Christianity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 Stable in West Hemisphere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 Big decline in Europe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Islam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Fixed in Asia and Middle East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Big jump in Africa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Slight decline in Europe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F16009-86C4-FA4B-9F8A-2237F0A1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7894" y="1940145"/>
            <a:ext cx="5825649" cy="34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9B11-C2BF-2142-975E-909995D0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078" y="571647"/>
            <a:ext cx="4344023" cy="625033"/>
          </a:xfrm>
        </p:spPr>
        <p:txBody>
          <a:bodyPr>
            <a:normAutofit/>
          </a:bodyPr>
          <a:lstStyle/>
          <a:p>
            <a:r>
              <a:rPr lang="en-US" sz="2400" dirty="0"/>
              <a:t>Ethnic Religions Populations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12ED1-F48C-F047-96DE-F04776D8C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3188" y="1374677"/>
            <a:ext cx="4344023" cy="131253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600" dirty="0"/>
              <a:t>Mainly in Asia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Minority of them in West Hemisphere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Big jump of Hinduism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FFD0B9A-8508-A74A-9EDF-37BF29332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687215"/>
            <a:ext cx="8700797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9B11-C2BF-2142-975E-909995D0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236" y="516912"/>
            <a:ext cx="6530725" cy="72113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Ethnic</a:t>
            </a:r>
            <a:r>
              <a:rPr lang="en-US" sz="2400" dirty="0"/>
              <a:t> Religions Percentages (Outside Asia)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12ED1-F48C-F047-96DE-F04776D8C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1" y="1467853"/>
            <a:ext cx="5778750" cy="144329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Tendency of Africans to Hinduism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Tendency of Europeans to Buddhism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Great adherence of West Hemisphere to  Syncretism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5EC423-DF83-9B46-9466-CE3BC9DE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911152"/>
            <a:ext cx="8347492" cy="35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CDF5-22EB-E74C-9292-3D2B5634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766" y="2356658"/>
            <a:ext cx="8911687" cy="1280890"/>
          </a:xfrm>
        </p:spPr>
        <p:txBody>
          <a:bodyPr/>
          <a:lstStyle/>
          <a:p>
            <a:pPr algn="ctr"/>
            <a:r>
              <a:rPr lang="en-US" dirty="0"/>
              <a:t>National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322090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D144A2-AB9E-3140-9843-384BD9369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916" y="589547"/>
            <a:ext cx="8674767" cy="53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D104-A4DB-2149-B181-0E1B1598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C772-7A84-9247-86A6-21C1E4B1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Statement</a:t>
            </a:r>
          </a:p>
          <a:p>
            <a:r>
              <a:rPr lang="en-US" sz="2800" dirty="0"/>
              <a:t>Global Analysis</a:t>
            </a:r>
          </a:p>
          <a:p>
            <a:r>
              <a:rPr lang="en-US" sz="2800" dirty="0"/>
              <a:t>Regional Analysis</a:t>
            </a:r>
          </a:p>
          <a:p>
            <a:r>
              <a:rPr lang="en-US" sz="2800" dirty="0"/>
              <a:t>National Analysis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7460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115F6-3D83-4A4A-BDD8-9DBD8D21B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073" y="529389"/>
            <a:ext cx="8879305" cy="6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6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2A8E09-DA44-E64D-BB70-4E938B4DA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695" y="950495"/>
            <a:ext cx="8506326" cy="5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EB6EF-1513-FE4C-A7A7-AD19F0F72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1" y="806116"/>
            <a:ext cx="8819146" cy="54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4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9F472C-6416-5E49-AFAA-FAD8CBF24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316" y="697832"/>
            <a:ext cx="8795083" cy="57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C6E5B-8D1E-9142-AFF9-10FC87F9E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621" y="336884"/>
            <a:ext cx="9023684" cy="6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EC308-8F61-EF4A-AD4C-7C43DC71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53" y="649705"/>
            <a:ext cx="8867273" cy="5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8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6F718-A32B-4340-834E-B5120AFE8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0636" y="746449"/>
            <a:ext cx="8717984" cy="53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2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EBC8E7-A2CF-9248-94F8-FC0E9B6EA4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2" y="503853"/>
            <a:ext cx="8448901" cy="55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5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8FA5-28C3-BF49-8106-A314419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2535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D104-A4DB-2149-B181-0E1B1598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065" y="624110"/>
            <a:ext cx="9442547" cy="1280890"/>
          </a:xfrm>
        </p:spPr>
        <p:txBody>
          <a:bodyPr>
            <a:normAutofit/>
          </a:bodyPr>
          <a:lstStyle/>
          <a:p>
            <a:r>
              <a:rPr lang="en-US" dirty="0"/>
              <a:t>Forecasts of PEW research for 2050: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C772-7A84-9247-86A6-21C1E4B1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Number of Muslims  </a:t>
            </a:r>
            <a:r>
              <a:rPr lang="en-US" sz="2200" dirty="0"/>
              <a:t>≃</a:t>
            </a:r>
            <a:r>
              <a:rPr lang="en-US" dirty="0"/>
              <a:t> Number of Christians </a:t>
            </a:r>
          </a:p>
          <a:p>
            <a:pPr fontAlgn="base"/>
            <a:r>
              <a:rPr lang="en-US" dirty="0"/>
              <a:t>Atheists and  Agnostics are increasing in USA and France but their share of the world’s total population will decline.</a:t>
            </a:r>
          </a:p>
          <a:p>
            <a:pPr fontAlgn="base"/>
            <a:r>
              <a:rPr lang="en-US" dirty="0"/>
              <a:t>Buddhist population is steady, while Hindu and Jewish populations will grow.</a:t>
            </a:r>
          </a:p>
          <a:p>
            <a:pPr fontAlgn="base"/>
            <a:r>
              <a:rPr lang="en-US" dirty="0"/>
              <a:t>10% of European would be Muslim.</a:t>
            </a:r>
          </a:p>
          <a:p>
            <a:pPr fontAlgn="base"/>
            <a:r>
              <a:rPr lang="en-US" dirty="0"/>
              <a:t>India will retain a Hindu majority but also will have the largest Muslim population, surpassing Indonesia.</a:t>
            </a:r>
          </a:p>
          <a:p>
            <a:pPr fontAlgn="base"/>
            <a:r>
              <a:rPr lang="en-US" dirty="0"/>
              <a:t>In USA, Christians will decline from 3/4 in 2010 to 2/3  in 2050, and Muslims would be more than Jewish on the basis of religion.</a:t>
            </a:r>
          </a:p>
        </p:txBody>
      </p:sp>
    </p:spTree>
    <p:extLst>
      <p:ext uri="{BB962C8B-B14F-4D97-AF65-F5344CB8AC3E}">
        <p14:creationId xmlns:p14="http://schemas.microsoft.com/office/powerpoint/2010/main" val="174549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161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8FA5-28C3-BF49-8106-A314419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dirty="0"/>
              <a:t>Please ask me your last question!</a:t>
            </a:r>
          </a:p>
        </p:txBody>
      </p:sp>
    </p:spTree>
    <p:extLst>
      <p:ext uri="{BB962C8B-B14F-4D97-AF65-F5344CB8AC3E}">
        <p14:creationId xmlns:p14="http://schemas.microsoft.com/office/powerpoint/2010/main" val="198518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28E1-DE53-FF4C-87E5-7E753A2D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does religion mean to you?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40C9-F542-BB4D-97E5-4C7EB1F1F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832" y="2133600"/>
            <a:ext cx="9331780" cy="3777622"/>
          </a:xfrm>
        </p:spPr>
        <p:txBody>
          <a:bodyPr/>
          <a:lstStyle/>
          <a:p>
            <a:r>
              <a:rPr lang="en-US" altLang="en-US" dirty="0"/>
              <a:t>Something one believes in and follows devotedly </a:t>
            </a:r>
          </a:p>
          <a:p>
            <a:r>
              <a:rPr lang="en-US" dirty="0"/>
              <a:t>A believe to existence of a higher power, spirits or God</a:t>
            </a:r>
          </a:p>
          <a:p>
            <a:r>
              <a:rPr lang="en-US" dirty="0"/>
              <a:t>An explanation of the origins and purpose of humans and their role on earth</a:t>
            </a:r>
          </a:p>
          <a:p>
            <a:r>
              <a:rPr lang="en-US" altLang="en-US" dirty="0"/>
              <a:t>It is supposed to enlighten our lives</a:t>
            </a:r>
          </a:p>
          <a:p>
            <a:r>
              <a:rPr lang="en-US" altLang="en-US" dirty="0"/>
              <a:t>It could promote peace but sometimes causes conflicts!</a:t>
            </a:r>
          </a:p>
          <a:p>
            <a:endParaRPr lang="en-US" altLang="en-US" dirty="0"/>
          </a:p>
          <a:p>
            <a:endParaRPr 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6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E5E1-3B15-C541-B310-8107A579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Religions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15C7-1ABF-5B4D-8B44-E314A0E46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Abrahamian ones:</a:t>
            </a:r>
          </a:p>
          <a:p>
            <a:pPr lvl="1"/>
            <a:r>
              <a:rPr lang="en-US" sz="1800" dirty="0"/>
              <a:t>Christianity</a:t>
            </a:r>
          </a:p>
          <a:p>
            <a:pPr lvl="2" indent="-285750">
              <a:buFont typeface="Wingdings" pitchFamily="2" charset="2"/>
              <a:buChar char="Ø"/>
            </a:pPr>
            <a:r>
              <a:rPr lang="en-US" dirty="0"/>
              <a:t>Catholicism</a:t>
            </a:r>
          </a:p>
          <a:p>
            <a:pPr lvl="2" indent="-285750">
              <a:buFont typeface="Wingdings" pitchFamily="2" charset="2"/>
              <a:buChar char="Ø"/>
            </a:pPr>
            <a:r>
              <a:rPr lang="en-US" dirty="0"/>
              <a:t>Protestantism</a:t>
            </a:r>
          </a:p>
          <a:p>
            <a:pPr lvl="2" indent="-285750">
              <a:buFont typeface="Wingdings" pitchFamily="2" charset="2"/>
              <a:buChar char="Ø"/>
            </a:pPr>
            <a:r>
              <a:rPr lang="en-US" dirty="0"/>
              <a:t>Eastern Orthodoxy</a:t>
            </a:r>
          </a:p>
          <a:p>
            <a:pPr lvl="1"/>
            <a:r>
              <a:rPr lang="en-US" sz="1800" dirty="0"/>
              <a:t>Islam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Sunni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Shia</a:t>
            </a:r>
          </a:p>
          <a:p>
            <a:pPr lvl="1"/>
            <a:r>
              <a:rPr lang="en-US" sz="1800" dirty="0"/>
              <a:t>Judaism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F8717-547C-2D45-BD62-B09386FB6E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Ethnic ones:</a:t>
            </a:r>
          </a:p>
          <a:p>
            <a:r>
              <a:rPr lang="en-US" dirty="0"/>
              <a:t>Buddhism</a:t>
            </a:r>
          </a:p>
          <a:p>
            <a:r>
              <a:rPr lang="en-US" dirty="0"/>
              <a:t>Hinduism</a:t>
            </a:r>
          </a:p>
          <a:p>
            <a:r>
              <a:rPr lang="en-US" dirty="0"/>
              <a:t>Syncretism</a:t>
            </a:r>
          </a:p>
          <a:p>
            <a:r>
              <a:rPr lang="en-US" dirty="0"/>
              <a:t>Shintoism</a:t>
            </a:r>
          </a:p>
          <a:p>
            <a:r>
              <a:rPr lang="en-US" dirty="0"/>
              <a:t>Confucianism</a:t>
            </a:r>
          </a:p>
          <a:p>
            <a:r>
              <a:rPr lang="en-US" dirty="0"/>
              <a:t>Daoism</a:t>
            </a:r>
          </a:p>
          <a:p>
            <a:r>
              <a:rPr lang="en-US" dirty="0"/>
              <a:t>Animistic Religions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31182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5D9-3529-7642-8E75-DFDC3105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378" y="2115493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Despite the unprecedent progress and unparalleled discoveries in </a:t>
            </a:r>
            <a:r>
              <a:rPr lang="en-US" sz="3600" b="1" i="1" dirty="0"/>
              <a:t>science</a:t>
            </a:r>
            <a:r>
              <a:rPr lang="en-US" sz="2000" b="1" i="1" dirty="0"/>
              <a:t> and </a:t>
            </a:r>
            <a:r>
              <a:rPr lang="en-US" sz="3600" b="1" i="1" dirty="0"/>
              <a:t>technology</a:t>
            </a:r>
            <a:r>
              <a:rPr lang="en-US" sz="2000" b="1" i="1" dirty="0"/>
              <a:t>, today most people still hold a strong faith in </a:t>
            </a:r>
            <a:r>
              <a:rPr lang="en-US" sz="3600" b="1" i="1" dirty="0"/>
              <a:t>religion</a:t>
            </a:r>
            <a:r>
              <a:rPr lang="en-US" sz="2000" b="1" i="1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474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Global Analysis</a:t>
            </a:r>
          </a:p>
        </p:txBody>
      </p:sp>
    </p:spTree>
    <p:extLst>
      <p:ext uri="{BB962C8B-B14F-4D97-AF65-F5344CB8AC3E}">
        <p14:creationId xmlns:p14="http://schemas.microsoft.com/office/powerpoint/2010/main" val="296012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5404-3506-BE46-A1AB-A9A8AFBA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Word Cloud of Religions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7807D0-CF4F-BA47-A299-F7918290C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634" y="1596444"/>
            <a:ext cx="8911687" cy="45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6380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423</Words>
  <Application>Microsoft Macintosh PowerPoint</Application>
  <PresentationFormat>Widescreen</PresentationFormat>
  <Paragraphs>100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Wingdings</vt:lpstr>
      <vt:lpstr>Wingdings 3</vt:lpstr>
      <vt:lpstr>Wisp</vt:lpstr>
      <vt:lpstr>Analysis of Religious Trends</vt:lpstr>
      <vt:lpstr>Agenda</vt:lpstr>
      <vt:lpstr>Introduction</vt:lpstr>
      <vt:lpstr>What does religion mean to you? </vt:lpstr>
      <vt:lpstr>Main Religions</vt:lpstr>
      <vt:lpstr>Statement</vt:lpstr>
      <vt:lpstr>PowerPoint Presentation</vt:lpstr>
      <vt:lpstr>Global Analysis</vt:lpstr>
      <vt:lpstr>Word Cloud of Religions</vt:lpstr>
      <vt:lpstr>Global Population</vt:lpstr>
      <vt:lpstr>Global Percentages</vt:lpstr>
      <vt:lpstr>Branches of Christianity and Islam</vt:lpstr>
      <vt:lpstr>Regional  Analysis</vt:lpstr>
      <vt:lpstr>Regional Abrahamian Populations</vt:lpstr>
      <vt:lpstr>Regional Abrahamian Percentages</vt:lpstr>
      <vt:lpstr>Ethnic Religions Populations</vt:lpstr>
      <vt:lpstr>Ethnic Religions Percentages (Outside Asia)</vt:lpstr>
      <vt:lpstr>National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Forecasts of PEW research for 2050:</vt:lpstr>
      <vt:lpstr>Please ask me your last question!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Religious Trends</dc:title>
  <dc:creator>Ali Taheri</dc:creator>
  <cp:lastModifiedBy>Ali Taheri</cp:lastModifiedBy>
  <cp:revision>1</cp:revision>
  <dcterms:created xsi:type="dcterms:W3CDTF">2018-11-20T07:31:21Z</dcterms:created>
  <dcterms:modified xsi:type="dcterms:W3CDTF">2018-11-20T07:39:45Z</dcterms:modified>
</cp:coreProperties>
</file>